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13.png" ContentType="image/png"/>
  <Override PartName="/ppt/media/image8.png" ContentType="image/png"/>
  <Override PartName="/ppt/media/image5.png" ContentType="image/png"/>
  <Override PartName="/ppt/media/image7.png" ContentType="image/pn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it-IT" sz="6000" spc="-1" strike="noStrike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3F5CCF7-7C09-484C-9986-5075D1E8ABCF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08/02/21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C81A16C-999F-4FFA-BBAD-04BD6D258716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D421A6A-E6A1-4AFB-8B35-51EF3622B3B7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08/02/21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BDAEFBA-E147-4284-B5A3-CBD3F882418B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99640" y="5107320"/>
            <a:ext cx="6624360" cy="318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500" spc="-1" strike="noStrike">
                <a:solidFill>
                  <a:srgbClr val="ffffff"/>
                </a:solidFill>
                <a:latin typeface="Calibri"/>
                <a:ea typeface="Calibri"/>
              </a:rPr>
              <a:t>Roma| Febbraio 2021</a:t>
            </a:r>
            <a:endParaRPr b="0" lang="it-IT" sz="15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899640" y="1983600"/>
            <a:ext cx="726552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ffffff"/>
                </a:solidFill>
                <a:latin typeface="Calibri"/>
                <a:ea typeface="Calibri"/>
              </a:rPr>
              <a:t>Distanziamento sociale 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ffffff"/>
                </a:solidFill>
                <a:latin typeface="Calibri"/>
                <a:ea typeface="Calibri"/>
              </a:rPr>
              <a:t>e 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ffffff"/>
                </a:solidFill>
                <a:latin typeface="Calibri"/>
                <a:ea typeface="Calibri"/>
              </a:rPr>
              <a:t>misure di protezione COVID-19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e4c964"/>
                </a:solidFill>
                <a:latin typeface="Calibri"/>
                <a:ea typeface="Calibri"/>
              </a:rPr>
              <a:t>Valentina Nardi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e4c964"/>
                </a:solidFill>
                <a:latin typeface="Calibri"/>
                <a:ea typeface="Calibri"/>
              </a:rPr>
              <a:t>Counsellor e Consulente del Lavoro, specializzata in consulenza organizzativa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600" spc="-1" strike="noStrike">
                <a:solidFill>
                  <a:srgbClr val="e4c964"/>
                </a:solidFill>
                <a:latin typeface="Calibri"/>
                <a:ea typeface="Calibri"/>
              </a:rPr>
              <a:t>Formatrice Studiare Sviluppo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Sanificazione: pulizia con prodotti </a:t>
            </a: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alcool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presidi chirurgici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Sanificazione </a:t>
            </a: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bagni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it-IT" sz="2000" spc="-1" strike="noStrike">
                <a:solidFill>
                  <a:srgbClr val="5b9bd5"/>
                </a:solidFill>
                <a:latin typeface="Calibri"/>
              </a:rPr>
              <a:t>due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volte al giorno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Locali comuni: 1/gg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Scrivanie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: ogni </a:t>
            </a:r>
            <a:r>
              <a:rPr b="1" lang="it-IT" sz="2000" spc="-1" strike="noStrike">
                <a:solidFill>
                  <a:srgbClr val="5b9bd5"/>
                </a:solidFill>
                <a:latin typeface="Calibri"/>
              </a:rPr>
              <a:t>fine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colloquio/fine turno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Mezzi di trasporto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51920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SANIFICAZIONE DEI LOCALI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Guanti e mascherine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b="1" lang="it-IT" sz="2800" spc="-1" strike="noStrike">
                <a:solidFill>
                  <a:srgbClr val="5b9bd5"/>
                </a:solidFill>
                <a:latin typeface="Calibri"/>
              </a:rPr>
              <a:t>Come e quando utilizzarli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151920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PRESIDI DI PROTEZIONE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Due casi: </a:t>
            </a: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utente/dipendente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Attivazione procedura</a:t>
            </a:r>
            <a:r>
              <a:rPr b="1" lang="it-IT" sz="2000" spc="-1" strike="noStrike">
                <a:solidFill>
                  <a:srgbClr val="2a6099"/>
                </a:solidFill>
                <a:latin typeface="Calibri"/>
              </a:rPr>
              <a:t> ASL</a:t>
            </a:r>
            <a:r>
              <a:rPr b="1" lang="it-IT" sz="2000" spc="-1" strike="noStrike">
                <a:solidFill>
                  <a:srgbClr val="5b9bd5"/>
                </a:solidFill>
                <a:latin typeface="Calibri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Sanificazione</a:t>
            </a:r>
            <a:r>
              <a:rPr b="0" lang="it-IT" sz="20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locali molto consigliata.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Quando fare il </a:t>
            </a:r>
            <a:r>
              <a:rPr b="1" lang="it-IT" sz="2000" spc="-1" strike="noStrike">
                <a:solidFill>
                  <a:srgbClr val="2a6099"/>
                </a:solidFill>
                <a:latin typeface="Calibri"/>
              </a:rPr>
              <a:t>tampone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Differenza di tampone/</a:t>
            </a:r>
            <a:r>
              <a:rPr b="1" lang="it-IT" sz="2000" spc="-1" strike="noStrike">
                <a:solidFill>
                  <a:srgbClr val="2a6099"/>
                </a:solidFill>
                <a:latin typeface="Calibri"/>
              </a:rPr>
              <a:t>sierologico/rapido/molecolare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151920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CASO POSITIVO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187640" y="2752920"/>
            <a:ext cx="7265520" cy="19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3500" spc="-1" strike="noStrike">
                <a:solidFill>
                  <a:srgbClr val="ffffff"/>
                </a:solidFill>
                <a:latin typeface="Calibri"/>
                <a:ea typeface="Calibri"/>
              </a:rPr>
              <a:t>Grazie per l’attenzione!</a:t>
            </a:r>
            <a:endParaRPr b="0" lang="it-IT" sz="3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3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e4c964"/>
                </a:solidFill>
                <a:latin typeface="Calibri"/>
                <a:ea typeface="Calibri"/>
              </a:rPr>
              <a:t>Dr.ssa Valentina Nardi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e4c964"/>
                </a:solidFill>
                <a:latin typeface="Calibri"/>
                <a:ea typeface="Calibri"/>
              </a:rPr>
              <a:t>Valentina_nardi@yahoo.it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42964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Conoscere la </a:t>
            </a:r>
            <a:r>
              <a:rPr b="1" lang="it-IT" sz="2000" spc="-1" strike="noStrike">
                <a:solidFill>
                  <a:srgbClr val="5b9bd5"/>
                </a:solidFill>
                <a:latin typeface="Calibri"/>
              </a:rPr>
              <a:t>normativa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sul distanziamento sociale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Gestire appuntamenti e </a:t>
            </a: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accoglienza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utenti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b9bd5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5b9bd5"/>
                </a:solidFill>
                <a:latin typeface="Calibri"/>
              </a:rPr>
              <a:t>Formare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il personale in modo puntuale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Istruire l’</a:t>
            </a: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utenza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Utilizzare i </a:t>
            </a:r>
            <a:r>
              <a:rPr b="1" lang="it-IT" sz="2000" spc="-1" strike="noStrike">
                <a:solidFill>
                  <a:srgbClr val="5b9bd5"/>
                </a:solidFill>
                <a:latin typeface="Calibri"/>
              </a:rPr>
              <a:t>dispositivi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di sicurezza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Sanificare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i locali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Gestire i </a:t>
            </a:r>
            <a:r>
              <a:rPr b="1" lang="it-IT" sz="2000" spc="-1" strike="noStrike">
                <a:solidFill>
                  <a:srgbClr val="5b9bd5"/>
                </a:solidFill>
                <a:latin typeface="Calibri"/>
              </a:rPr>
              <a:t>casi positivi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57200" y="151920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OBIETTIVI DEL WEBINAR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Febbraio – Marzo 2020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Marzo 2020 – Giugno 2020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Ottobre 2020 – Dicembre 2020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Gennaio – Febbraio 2021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57200" y="151920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LE FASI DEL CONTENIMENTO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50000"/>
              </a:lnSpc>
              <a:spcBef>
                <a:spcPts val="1001"/>
              </a:spcBef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Protocollo per la tutela della salute e sicurezza dei lavoratori,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50000"/>
              </a:lnSpc>
              <a:spcBef>
                <a:spcPts val="1001"/>
              </a:spcBef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14 Marzo 2020 – integrato il 24 Aprile 2020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57200" y="151920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NORMATIVA DI RIFERIMENTO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ANALIZZEREMO I SEGUENTI PUNTI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2a6099"/>
                </a:solidFill>
                <a:latin typeface="Calibri"/>
              </a:rPr>
              <a:t>Accoglienza e accesso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ai servizi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Formazione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dei lavoratori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Gestione degli </a:t>
            </a:r>
            <a:r>
              <a:rPr b="1" lang="it-IT" sz="2000" spc="-1" strike="noStrike">
                <a:solidFill>
                  <a:srgbClr val="2a6099"/>
                </a:solidFill>
                <a:latin typeface="Calibri"/>
              </a:rPr>
              <a:t>appuntamenti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Informazioni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da dare all’utenza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Azioni di </a:t>
            </a:r>
            <a:r>
              <a:rPr b="1" lang="it-IT" sz="2000" spc="-1" strike="noStrike">
                <a:solidFill>
                  <a:srgbClr val="2a6099"/>
                </a:solidFill>
                <a:latin typeface="Calibri"/>
              </a:rPr>
              <a:t>pulizia e sanificazione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degli ambienti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Utilizzo dei </a:t>
            </a: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presidi di protezione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70c0"/>
                </a:solidFill>
                <a:latin typeface="Calibri"/>
              </a:rPr>
              <a:t>Controllo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della </a:t>
            </a:r>
            <a:r>
              <a:rPr b="1" lang="it-IT" sz="2000" spc="-1" strike="noStrike">
                <a:solidFill>
                  <a:srgbClr val="2a6099"/>
                </a:solidFill>
                <a:latin typeface="Calibri"/>
              </a:rPr>
              <a:t>temperatura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all’ingresso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Accesso solo con T</a:t>
            </a: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&lt;37.5°C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Modulo </a:t>
            </a:r>
            <a:r>
              <a:rPr b="1" lang="it-IT" sz="2000" spc="-1" strike="noStrike">
                <a:solidFill>
                  <a:srgbClr val="0070c0"/>
                </a:solidFill>
                <a:latin typeface="Calibri"/>
              </a:rPr>
              <a:t>auto-dichiarazione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Compilazione del </a:t>
            </a: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registro presenze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70c0"/>
                </a:solidFill>
                <a:latin typeface="Calibri"/>
              </a:rPr>
              <a:t>Accesso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consentito solo con la mascherina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Igienizzazione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delle mani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151920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ACCOGLIENZA E ACCESSO AI SERVIZI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 algn="ctr">
              <a:lnSpc>
                <a:spcPct val="15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70c0"/>
                </a:solidFill>
                <a:latin typeface="Calibri"/>
              </a:rPr>
              <a:t>Norme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Covid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Uso della </a:t>
            </a: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mascherina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Corretto </a:t>
            </a:r>
            <a:r>
              <a:rPr b="1" lang="it-IT" sz="2000" spc="-1" strike="noStrike">
                <a:solidFill>
                  <a:srgbClr val="0070c0"/>
                </a:solidFill>
                <a:latin typeface="Calibri"/>
              </a:rPr>
              <a:t>lavaggio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delle mani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Procedure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di sanificazione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70c0"/>
                </a:solidFill>
                <a:latin typeface="Calibri"/>
              </a:rPr>
              <a:t>Riorganizzazione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dei servizi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Gestione dell</a:t>
            </a: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’utenza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151920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FORMAZIONE DEI LAVORATORI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760" y="145656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5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</a:pPr>
            <a:r>
              <a:rPr b="1" lang="it-IT" sz="2000" spc="-1" strike="noStrike">
                <a:solidFill>
                  <a:srgbClr val="2a6099"/>
                </a:solidFill>
                <a:latin typeface="Calibri"/>
              </a:rPr>
              <a:t>Organizzazione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in base agli </a:t>
            </a:r>
            <a:r>
              <a:rPr b="1" lang="it-IT" sz="2000" spc="-1" strike="noStrike">
                <a:solidFill>
                  <a:srgbClr val="2a6099"/>
                </a:solidFill>
                <a:latin typeface="Calibri"/>
              </a:rPr>
              <a:t>spazi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Distanza cautelativa di </a:t>
            </a: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2 metri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Utilizzo </a:t>
            </a:r>
            <a:r>
              <a:rPr b="1" lang="it-IT" sz="2000" spc="-1" strike="noStrike">
                <a:solidFill>
                  <a:srgbClr val="2a6099"/>
                </a:solidFill>
                <a:latin typeface="Calibri"/>
              </a:rPr>
              <a:t>plexiglass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457200" y="151920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GESTIONE DEGLI APPUNTAMENTI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5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</a:pPr>
            <a:r>
              <a:rPr b="1" lang="it-IT" sz="2000" spc="-1" strike="noStrike">
                <a:solidFill>
                  <a:srgbClr val="2a6099"/>
                </a:solidFill>
                <a:latin typeface="Calibri"/>
              </a:rPr>
              <a:t>Temperatura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Mascherina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</a:pPr>
            <a:r>
              <a:rPr b="1" lang="it-IT" sz="2000" spc="-1" strike="noStrike">
                <a:solidFill>
                  <a:srgbClr val="2a6099"/>
                </a:solidFill>
                <a:latin typeface="Calibri"/>
              </a:rPr>
              <a:t>Igienizzazione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50000"/>
              </a:lnSpc>
              <a:spcBef>
                <a:spcPts val="1001"/>
              </a:spcBef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Modulo di ingresso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457200" y="151920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INFORMAZIONI PER L’UTENZA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Application>LibreOffice/6.4.2.2$MacOSX_X86_64 LibreOffice_project/4e471d8c02c9c90f512f7f9ead8875b57fcb1ec3</Application>
  <Words>280</Words>
  <Paragraphs>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2019-07-29T09:27:18Z</dcterms:created>
  <dc:creator>Utente di Microsoft Office</dc:creator>
  <dc:description/>
  <dc:language>it-IT</dc:language>
  <cp:lastModifiedBy/>
  <dcterms:modified xsi:type="dcterms:W3CDTF">2021-02-08T18:40:31Z</dcterms:modified>
  <cp:revision>22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