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9" r:id="rId4"/>
    <p:sldId id="345" r:id="rId5"/>
    <p:sldId id="346" r:id="rId6"/>
    <p:sldId id="347" r:id="rId7"/>
    <p:sldId id="349" r:id="rId8"/>
    <p:sldId id="350" r:id="rId9"/>
    <p:sldId id="351" r:id="rId10"/>
    <p:sldId id="348" r:id="rId11"/>
    <p:sldId id="342" r:id="rId12"/>
    <p:sldId id="343" r:id="rId13"/>
    <p:sldId id="25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74"/>
  </p:normalViewPr>
  <p:slideViewPr>
    <p:cSldViewPr snapToGrid="0" snapToObjects="1">
      <p:cViewPr varScale="1">
        <p:scale>
          <a:sx n="115" d="100"/>
          <a:sy n="115" d="100"/>
        </p:scale>
        <p:origin x="14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7710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0005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9758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2246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0540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715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4479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3367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2239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3827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2867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9101-FB2D-9A4B-89C0-54FF7758AA71}" type="datetimeFigureOut">
              <a:rPr lang="it-IT" smtClean="0"/>
              <a:t>04/07/2021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A49C1-D0FF-7844-A0CC-70D5C0EDC5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3236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4">
            <a:extLst>
              <a:ext uri="{FF2B5EF4-FFF2-40B4-BE49-F238E27FC236}">
                <a16:creationId xmlns:a16="http://schemas.microsoft.com/office/drawing/2014/main" id="{3EA6E184-2EE9-004A-A364-BF26FB564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3" y="5384249"/>
            <a:ext cx="66247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altLang="it-IT" sz="1200" dirty="0" smtClean="0">
                <a:solidFill>
                  <a:srgbClr val="E4E4E4"/>
                </a:solidFill>
                <a:latin typeface="Calibri" charset="0"/>
                <a:ea typeface="Calibri" charset="0"/>
                <a:cs typeface="Calibri" charset="0"/>
              </a:rPr>
              <a:t>Roma| </a:t>
            </a:r>
            <a:r>
              <a:rPr lang="it-IT" altLang="it-IT" sz="1200" dirty="0" smtClean="0">
                <a:solidFill>
                  <a:srgbClr val="E4E4E4"/>
                </a:solidFill>
                <a:latin typeface="Calibri" charset="0"/>
                <a:ea typeface="Calibri" charset="0"/>
                <a:cs typeface="Calibri" charset="0"/>
              </a:rPr>
              <a:t>Luglio </a:t>
            </a:r>
            <a:r>
              <a:rPr lang="it-IT" altLang="it-IT" sz="1200" dirty="0" smtClean="0">
                <a:solidFill>
                  <a:srgbClr val="E4E4E4"/>
                </a:solidFill>
                <a:latin typeface="Calibri" charset="0"/>
                <a:ea typeface="Calibri" charset="0"/>
                <a:cs typeface="Calibri" charset="0"/>
              </a:rPr>
              <a:t>2021</a:t>
            </a:r>
            <a:endParaRPr lang="it-IT" altLang="it-IT" sz="1200" dirty="0">
              <a:solidFill>
                <a:srgbClr val="E4E4E4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Rettangolo 2">
            <a:extLst>
              <a:ext uri="{FF2B5EF4-FFF2-40B4-BE49-F238E27FC236}">
                <a16:creationId xmlns:a16="http://schemas.microsoft.com/office/drawing/2014/main" id="{AA09E2AC-C536-E042-9D62-BADF9FBD8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3" y="1776112"/>
            <a:ext cx="7265987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t-IT" sz="36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Zoom </a:t>
            </a:r>
            <a:r>
              <a:rPr lang="it-IT" sz="3600" b="1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Cloud</a:t>
            </a:r>
            <a:r>
              <a:rPr lang="it-IT" sz="36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it-IT" sz="3600" b="1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Meetings</a:t>
            </a:r>
            <a:endParaRPr lang="it-IT" sz="3600" b="1" dirty="0" smtClean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it-IT" sz="36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Funzionalità di base: creazione e gestione di un </a:t>
            </a:r>
            <a:r>
              <a:rPr lang="it-IT" sz="3600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webinar</a:t>
            </a:r>
          </a:p>
          <a:p>
            <a:endParaRPr lang="it-IT" sz="2800" b="1" dirty="0" smtClean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it-IT" sz="2800" b="1" dirty="0" smtClean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it-IT" sz="1300" dirty="0" smtClean="0">
                <a:solidFill>
                  <a:srgbClr val="E4C964"/>
                </a:solidFill>
                <a:latin typeface="Calibri" charset="0"/>
                <a:ea typeface="Calibri" charset="0"/>
                <a:cs typeface="Calibri" charset="0"/>
              </a:rPr>
              <a:t>Carmine Abate</a:t>
            </a:r>
            <a:r>
              <a:rPr lang="it-IT" sz="1300" i="1" dirty="0">
                <a:solidFill>
                  <a:srgbClr val="E4C964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it-IT" sz="1300" i="1" dirty="0">
                <a:solidFill>
                  <a:srgbClr val="E4C964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it-IT" sz="1300" i="1" dirty="0" smtClean="0">
                <a:solidFill>
                  <a:srgbClr val="E4C964"/>
                </a:solidFill>
                <a:latin typeface="Calibri" charset="0"/>
                <a:ea typeface="Calibri" charset="0"/>
                <a:cs typeface="Calibri" charset="0"/>
              </a:rPr>
              <a:t>Formatore </a:t>
            </a:r>
            <a:r>
              <a:rPr lang="it-IT" sz="1300" i="1" dirty="0">
                <a:solidFill>
                  <a:srgbClr val="E4C964"/>
                </a:solidFill>
                <a:latin typeface="Calibri" charset="0"/>
                <a:ea typeface="Calibri" charset="0"/>
                <a:cs typeface="Calibri" charset="0"/>
              </a:rPr>
              <a:t>digitale </a:t>
            </a:r>
            <a:r>
              <a:rPr lang="it-IT" sz="1300" i="1" dirty="0" smtClean="0">
                <a:solidFill>
                  <a:srgbClr val="E4C964"/>
                </a:solidFill>
                <a:latin typeface="Calibri" charset="0"/>
                <a:ea typeface="Calibri" charset="0"/>
                <a:cs typeface="Calibri" charset="0"/>
              </a:rPr>
              <a:t>senior</a:t>
            </a:r>
            <a:endParaRPr lang="it-IT" sz="1300" i="1" dirty="0">
              <a:solidFill>
                <a:srgbClr val="E4C964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76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ZOOM: gestione gruppi</a:t>
            </a:r>
            <a:endParaRPr lang="it-IT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916" y="1929171"/>
            <a:ext cx="7532375" cy="350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5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Creazione e avvio di un webinar</a:t>
            </a:r>
            <a:endParaRPr lang="it-IT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vd1_crea_webina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8650" y="1831028"/>
            <a:ext cx="7886700" cy="3860800"/>
          </a:xfrm>
        </p:spPr>
      </p:pic>
    </p:spTree>
    <p:extLst>
      <p:ext uri="{BB962C8B-B14F-4D97-AF65-F5344CB8AC3E}">
        <p14:creationId xmlns:p14="http://schemas.microsoft.com/office/powerpoint/2010/main" val="393022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Registrazioni e report</a:t>
            </a:r>
            <a:endParaRPr lang="it-IT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vd2_reg-repor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1777" y="1831028"/>
            <a:ext cx="7886700" cy="3860800"/>
          </a:xfrm>
        </p:spPr>
      </p:pic>
    </p:spTree>
    <p:extLst>
      <p:ext uri="{BB962C8B-B14F-4D97-AF65-F5344CB8AC3E}">
        <p14:creationId xmlns:p14="http://schemas.microsoft.com/office/powerpoint/2010/main" val="54906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2">
            <a:extLst>
              <a:ext uri="{FF2B5EF4-FFF2-40B4-BE49-F238E27FC236}">
                <a16:creationId xmlns:a16="http://schemas.microsoft.com/office/drawing/2014/main" id="{519EFBFD-6419-C748-A718-5B251A4F9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624" y="2752909"/>
            <a:ext cx="726598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t-IT" sz="3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Grazie per l’attenzione!</a:t>
            </a:r>
          </a:p>
          <a:p>
            <a:endParaRPr lang="it-IT" sz="35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it-IT" dirty="0" smtClean="0">
                <a:solidFill>
                  <a:srgbClr val="E4C964"/>
                </a:solidFill>
                <a:latin typeface="Calibri" charset="0"/>
                <a:ea typeface="Calibri" charset="0"/>
                <a:cs typeface="Calibri" charset="0"/>
              </a:rPr>
              <a:t>carmineabate1980@gmail.com</a:t>
            </a:r>
            <a:endParaRPr lang="it-IT" sz="1200" i="1" dirty="0">
              <a:solidFill>
                <a:srgbClr val="E4C964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48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1978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9C9E7456-B5BC-1F40-A7CF-16741082E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64379"/>
            <a:ext cx="8229600" cy="3687392"/>
          </a:xfrm>
        </p:spPr>
        <p:txBody>
          <a:bodyPr>
            <a:noAutofit/>
          </a:bodyPr>
          <a:lstStyle/>
          <a:p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Introduzione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ZOOM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Breakout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Rooms</a:t>
            </a:r>
          </a:p>
          <a:p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Gestione gruppi</a:t>
            </a:r>
          </a:p>
          <a:p>
            <a:r>
              <a:rPr lang="it-IT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Videotutorial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delle principali funzionalità:</a:t>
            </a:r>
          </a:p>
          <a:p>
            <a:pPr lvl="1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creazione webinar sincrono</a:t>
            </a:r>
          </a:p>
          <a:p>
            <a:pPr lvl="1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impostazioni specifiche e avvio</a:t>
            </a:r>
          </a:p>
          <a:p>
            <a:pPr lvl="1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condivisione delle registrazioni</a:t>
            </a:r>
          </a:p>
          <a:p>
            <a:pPr lvl="1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estrapolazione della reportistica</a:t>
            </a:r>
          </a:p>
          <a:p>
            <a:pPr lvl="1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creazione di un webinar asincrono</a:t>
            </a:r>
          </a:p>
        </p:txBody>
      </p:sp>
    </p:spTree>
    <p:extLst>
      <p:ext uri="{BB962C8B-B14F-4D97-AF65-F5344CB8AC3E}">
        <p14:creationId xmlns:p14="http://schemas.microsoft.com/office/powerpoint/2010/main" val="52862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Zoom</a:t>
            </a: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9C9E7456-B5BC-1F40-A7CF-16741082E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6" y="1747898"/>
            <a:ext cx="6458470" cy="243340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’ il </a:t>
            </a:r>
            <a:r>
              <a:rPr lang="it-IT" sz="1800" dirty="0" err="1"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 in assoluto più flessibile nella proposta di piani e soluzioni che soddisfano davvero ogni esigenza:</a:t>
            </a:r>
          </a:p>
          <a:p>
            <a:pPr algn="just"/>
            <a:r>
              <a:rPr lang="it-IT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Zoom </a:t>
            </a:r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Meeting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, per le riunioni;</a:t>
            </a:r>
          </a:p>
          <a:p>
            <a:pPr algn="just"/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Zoom </a:t>
            </a:r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Phone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, per le chiamate internazionali;</a:t>
            </a:r>
          </a:p>
          <a:p>
            <a:pPr algn="just"/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Zoom </a:t>
            </a:r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Webinar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, per gestire webinar video con oltre 50.000 partecipanti;</a:t>
            </a:r>
          </a:p>
          <a:p>
            <a:pPr algn="just"/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Zoom </a:t>
            </a:r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Room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, per organizzare sale separate da condividere in diretta, su più canali;</a:t>
            </a:r>
          </a:p>
          <a:p>
            <a:pPr algn="just"/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Zoom </a:t>
            </a:r>
            <a:r>
              <a:rPr lang="it-IT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United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, che accorpa più funzionalità di chiamata, riunione, webinar</a:t>
            </a:r>
            <a:r>
              <a:rPr lang="it-IT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Approfondimento all&amp;#39;uso di ZOOM per la didattica di Ateneo 2020-21 - IDCD |  Innovazione Didattica e Comunicazione DigitaleIDCD | Innovazione Didattica  e Comunicazione Digital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2" t="9202" r="30452" b="13362"/>
          <a:stretch/>
        </p:blipFill>
        <p:spPr bwMode="auto">
          <a:xfrm>
            <a:off x="6783187" y="1831028"/>
            <a:ext cx="2028304" cy="208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89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Breakout</a:t>
            </a:r>
            <a:r>
              <a:rPr lang="it-IT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Rooms (stanze secondarie)</a:t>
            </a:r>
            <a:endParaRPr lang="it-IT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9C9E7456-B5BC-1F40-A7CF-16741082E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6" y="1831028"/>
            <a:ext cx="8594839" cy="3687392"/>
          </a:xfrm>
        </p:spPr>
        <p:txBody>
          <a:bodyPr>
            <a:noAutofit/>
          </a:bodyPr>
          <a:lstStyle/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Una delle ultime novità di Zoom è la possibilità di dare vita a </a:t>
            </a:r>
            <a:r>
              <a:rPr lang="it-IT" sz="20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stanze separate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dal meeting principali nelle quali far accedere i partecipanti in gruppi scelti e permettergli di interagire fra di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loro;</a:t>
            </a:r>
          </a:p>
          <a:p>
            <a:pPr algn="just" fontAlgn="base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Questo ovviamente è utile negli affari, ma abbiamo sentito parlare anche di gruppi di chiese e comunità che lo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usano;</a:t>
            </a:r>
          </a:p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Come impostare e gestire le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Breakout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Rooms su Zoom?</a:t>
            </a:r>
          </a:p>
          <a:p>
            <a:pPr algn="just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Breakout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Rooms </a:t>
            </a:r>
            <a:r>
              <a:rPr lang="it-IT" sz="20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 sempre sono attive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in maniera automatica sul tuo profilo e per questa ragione è importante andare ad attivarle cosi da poterle vedere nella tua toolbar di sistema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895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Breakout</a:t>
            </a:r>
            <a:r>
              <a:rPr lang="it-IT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Rooms (stanze secondarie)</a:t>
            </a:r>
            <a:endParaRPr lang="it-IT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/>
          <a:srcRect r="25274"/>
          <a:stretch/>
        </p:blipFill>
        <p:spPr>
          <a:xfrm>
            <a:off x="170525" y="2071133"/>
            <a:ext cx="8712204" cy="273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6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Breakout</a:t>
            </a:r>
            <a:r>
              <a:rPr lang="it-IT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Rooms (stanze secondarie)</a:t>
            </a:r>
            <a:endParaRPr lang="it-IT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389035"/>
            <a:ext cx="8149621" cy="179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2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Breakout</a:t>
            </a:r>
            <a:r>
              <a:rPr lang="it-IT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Rooms (stanze secondarie)</a:t>
            </a:r>
            <a:endParaRPr lang="it-IT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9C9E7456-B5BC-1F40-A7CF-16741082E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6" y="1831028"/>
            <a:ext cx="8594839" cy="3687392"/>
          </a:xfrm>
        </p:spPr>
        <p:txBody>
          <a:bodyPr>
            <a:noAutofit/>
          </a:bodyPr>
          <a:lstStyle/>
          <a:p>
            <a:pPr algn="just" fontAlgn="base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Quando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 è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in riunione,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cliccando su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Breakout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Rooms è possibile </a:t>
            </a:r>
            <a:r>
              <a:rPr lang="it-IT" sz="20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selezionare il </a:t>
            </a:r>
            <a:r>
              <a:rPr lang="it-IT" sz="20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numero di sale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che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 desidera creare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 il modo in cui desideri assegnare i partecipanti a tali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sale.</a:t>
            </a:r>
          </a:p>
          <a:p>
            <a:pPr algn="just" fontAlgn="base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È possibile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farlo:</a:t>
            </a:r>
          </a:p>
          <a:p>
            <a:pPr lvl="1" algn="just" fontAlgn="base"/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Automaticamente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- Zoom dividerà i partecipanti in modo uniforme in ciascuna delle stanze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 algn="just" fontAlgn="base"/>
            <a:r>
              <a:rPr lang="it-I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Manualmente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: scegli i partecipanti che desideri in ogni stanza. Dovrai fare clic su Assegna su ogni stanza una volta creata e aggiungere persone utilizzando le caselle di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controllo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9353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Breakout</a:t>
            </a:r>
            <a:r>
              <a:rPr lang="it-IT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Rooms (stanze secondarie)</a:t>
            </a:r>
            <a:endParaRPr lang="it-IT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6" name="Picture 2" descr="https://websetnet.net/wp-content/uploads/2020/05/152045-apps-feature-zoom-breakout-rooms-how-to-split-your-zoom-call-into-small-groups-image1-racinqv2ku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66" y="1831028"/>
            <a:ext cx="5678632" cy="368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11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6E175BA-42E8-3C43-A361-225FB8782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6430"/>
            <a:ext cx="8229600" cy="44459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ZOOM: gestione gruppi</a:t>
            </a:r>
            <a:endParaRPr lang="it-IT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9C9E7456-B5BC-1F40-A7CF-16741082E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6" y="1831028"/>
            <a:ext cx="8594839" cy="3687392"/>
          </a:xfrm>
        </p:spPr>
        <p:txBody>
          <a:bodyPr>
            <a:noAutofit/>
          </a:bodyPr>
          <a:lstStyle/>
          <a:p>
            <a:pPr algn="just" fontAlgn="base"/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 gruppi di lavoro sono casuali a meno che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vengano </a:t>
            </a:r>
            <a:r>
              <a:rPr lang="it-IT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-assegnate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persone.</a:t>
            </a:r>
          </a:p>
          <a:p>
            <a:pPr algn="just" fontAlgn="base"/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 suddivisione in gruppi predefiniti prima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dell'inizio della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riunione è possibile solo </a:t>
            </a:r>
            <a:r>
              <a:rPr lang="it-IT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solo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se i partecipanti </a:t>
            </a:r>
            <a:r>
              <a:rPr lang="it-IT" sz="20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hanno un account Zoom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7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397</Words>
  <Application>Microsoft Office PowerPoint</Application>
  <PresentationFormat>Presentazione su schermo (4:3)</PresentationFormat>
  <Paragraphs>45</Paragraphs>
  <Slides>13</Slides>
  <Notes>0</Notes>
  <HiddenSlides>0</HiddenSlides>
  <MMClips>2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di Office</vt:lpstr>
      <vt:lpstr>Presentazione standard di PowerPoint</vt:lpstr>
      <vt:lpstr>Agenda</vt:lpstr>
      <vt:lpstr>Zoom</vt:lpstr>
      <vt:lpstr>Breakout Rooms (stanze secondarie)</vt:lpstr>
      <vt:lpstr>Breakout Rooms (stanze secondarie)</vt:lpstr>
      <vt:lpstr>Breakout Rooms (stanze secondarie)</vt:lpstr>
      <vt:lpstr>Breakout Rooms (stanze secondarie)</vt:lpstr>
      <vt:lpstr>Breakout Rooms (stanze secondarie)</vt:lpstr>
      <vt:lpstr>ZOOM: gestione gruppi</vt:lpstr>
      <vt:lpstr>ZOOM: gestione gruppi</vt:lpstr>
      <vt:lpstr>Creazione e avvio di un webinar</vt:lpstr>
      <vt:lpstr>Registrazioni e report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 di Microsoft Office</dc:creator>
  <cp:lastModifiedBy>CA</cp:lastModifiedBy>
  <cp:revision>216</cp:revision>
  <dcterms:created xsi:type="dcterms:W3CDTF">2019-07-29T09:27:18Z</dcterms:created>
  <dcterms:modified xsi:type="dcterms:W3CDTF">2021-07-04T16:48:54Z</dcterms:modified>
</cp:coreProperties>
</file>