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307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74"/>
  </p:normalViewPr>
  <p:slideViewPr>
    <p:cSldViewPr snapToGrid="0" snapToObjects="1">
      <p:cViewPr varScale="1">
        <p:scale>
          <a:sx n="115" d="100"/>
          <a:sy n="115" d="100"/>
        </p:scale>
        <p:origin x="14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101-FB2D-9A4B-89C0-54FF7758AA71}" type="datetimeFigureOut">
              <a:rPr lang="it-IT" smtClean="0"/>
              <a:t>23/05/2021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49C1-D0FF-7844-A0CC-70D5C0EDC5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771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101-FB2D-9A4B-89C0-54FF7758AA71}" type="datetimeFigureOut">
              <a:rPr lang="it-IT" smtClean="0"/>
              <a:t>23/05/2021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49C1-D0FF-7844-A0CC-70D5C0EDC5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000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101-FB2D-9A4B-89C0-54FF7758AA71}" type="datetimeFigureOut">
              <a:rPr lang="it-IT" smtClean="0"/>
              <a:t>23/05/2021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49C1-D0FF-7844-A0CC-70D5C0EDC5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975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101-FB2D-9A4B-89C0-54FF7758AA71}" type="datetimeFigureOut">
              <a:rPr lang="it-IT" smtClean="0"/>
              <a:t>23/05/2021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49C1-D0FF-7844-A0CC-70D5C0EDC5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24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101-FB2D-9A4B-89C0-54FF7758AA71}" type="datetimeFigureOut">
              <a:rPr lang="it-IT" smtClean="0"/>
              <a:t>23/05/2021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49C1-D0FF-7844-A0CC-70D5C0EDC5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054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101-FB2D-9A4B-89C0-54FF7758AA71}" type="datetimeFigureOut">
              <a:rPr lang="it-IT" smtClean="0"/>
              <a:t>23/05/2021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49C1-D0FF-7844-A0CC-70D5C0EDC5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71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101-FB2D-9A4B-89C0-54FF7758AA71}" type="datetimeFigureOut">
              <a:rPr lang="it-IT" smtClean="0"/>
              <a:t>23/05/2021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49C1-D0FF-7844-A0CC-70D5C0EDC5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47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101-FB2D-9A4B-89C0-54FF7758AA71}" type="datetimeFigureOut">
              <a:rPr lang="it-IT" smtClean="0"/>
              <a:t>23/05/2021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49C1-D0FF-7844-A0CC-70D5C0EDC5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336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101-FB2D-9A4B-89C0-54FF7758AA71}" type="datetimeFigureOut">
              <a:rPr lang="it-IT" smtClean="0"/>
              <a:t>23/05/2021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49C1-D0FF-7844-A0CC-70D5C0EDC5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2239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101-FB2D-9A4B-89C0-54FF7758AA71}" type="datetimeFigureOut">
              <a:rPr lang="it-IT" smtClean="0"/>
              <a:t>23/05/2021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49C1-D0FF-7844-A0CC-70D5C0EDC5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382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101-FB2D-9A4B-89C0-54FF7758AA71}" type="datetimeFigureOut">
              <a:rPr lang="it-IT" smtClean="0"/>
              <a:t>23/05/2021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49C1-D0FF-7844-A0CC-70D5C0EDC5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2867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A9101-FB2D-9A4B-89C0-54FF7758AA71}" type="datetimeFigureOut">
              <a:rPr lang="it-IT" smtClean="0"/>
              <a:t>23/05/2021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A49C1-D0FF-7844-A0CC-70D5C0EDC5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323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4">
            <a:extLst>
              <a:ext uri="{FF2B5EF4-FFF2-40B4-BE49-F238E27FC236}">
                <a16:creationId xmlns:a16="http://schemas.microsoft.com/office/drawing/2014/main" id="{3EA6E184-2EE9-004A-A364-BF26FB564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3" y="5384249"/>
            <a:ext cx="66247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sz="1200" dirty="0" smtClean="0">
                <a:solidFill>
                  <a:srgbClr val="E4E4E4"/>
                </a:solidFill>
                <a:latin typeface="Calibri" charset="0"/>
                <a:ea typeface="Calibri" charset="0"/>
                <a:cs typeface="Calibri" charset="0"/>
              </a:rPr>
              <a:t>Roma| Maggio 2021</a:t>
            </a:r>
            <a:endParaRPr lang="it-IT" altLang="it-IT" sz="1200" dirty="0">
              <a:solidFill>
                <a:srgbClr val="E4E4E4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ttangolo 2">
            <a:extLst>
              <a:ext uri="{FF2B5EF4-FFF2-40B4-BE49-F238E27FC236}">
                <a16:creationId xmlns:a16="http://schemas.microsoft.com/office/drawing/2014/main" id="{AA09E2AC-C536-E042-9D62-BADF9FBD8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3" y="1776112"/>
            <a:ext cx="726598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Facebook</a:t>
            </a:r>
          </a:p>
          <a:p>
            <a:r>
              <a:rPr lang="en-US" sz="3600" b="1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Impostazioni</a:t>
            </a:r>
            <a:r>
              <a:rPr lang="en-US" sz="36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e </a:t>
            </a:r>
            <a:r>
              <a:rPr lang="en-US" sz="3600" b="1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buone</a:t>
            </a:r>
            <a:r>
              <a:rPr lang="en-US" sz="36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prassi</a:t>
            </a:r>
            <a:r>
              <a:rPr lang="en-US" sz="36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per </a:t>
            </a:r>
            <a:r>
              <a:rPr lang="en-US" sz="3600" b="1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una</a:t>
            </a:r>
            <a:r>
              <a:rPr lang="en-US" sz="36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Pagina</a:t>
            </a:r>
            <a:r>
              <a:rPr lang="en-US" sz="36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ufficiale</a:t>
            </a:r>
            <a:endParaRPr lang="it-IT" sz="36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it-IT" sz="28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it-IT" sz="1300" dirty="0" smtClean="0">
                <a:solidFill>
                  <a:srgbClr val="E4C964"/>
                </a:solidFill>
                <a:latin typeface="Calibri" charset="0"/>
                <a:ea typeface="Calibri" charset="0"/>
                <a:cs typeface="Calibri" charset="0"/>
              </a:rPr>
              <a:t>Carmine Abate</a:t>
            </a:r>
            <a:r>
              <a:rPr lang="it-IT" sz="1300" i="1" dirty="0">
                <a:solidFill>
                  <a:srgbClr val="E4C964"/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it-IT" sz="1300" i="1" dirty="0">
                <a:solidFill>
                  <a:srgbClr val="E4C964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it-IT" sz="1300" i="1" dirty="0" smtClean="0">
                <a:solidFill>
                  <a:srgbClr val="E4C964"/>
                </a:solidFill>
                <a:latin typeface="Calibri" charset="0"/>
                <a:ea typeface="Calibri" charset="0"/>
                <a:cs typeface="Calibri" charset="0"/>
              </a:rPr>
              <a:t>Formatore </a:t>
            </a:r>
            <a:r>
              <a:rPr lang="it-IT" sz="1300" i="1" dirty="0">
                <a:solidFill>
                  <a:srgbClr val="E4C964"/>
                </a:solidFill>
                <a:latin typeface="Calibri" charset="0"/>
                <a:ea typeface="Calibri" charset="0"/>
                <a:cs typeface="Calibri" charset="0"/>
              </a:rPr>
              <a:t>digitale </a:t>
            </a:r>
            <a:r>
              <a:rPr lang="it-IT" sz="1300" i="1" dirty="0" smtClean="0">
                <a:solidFill>
                  <a:srgbClr val="E4C964"/>
                </a:solidFill>
                <a:latin typeface="Calibri" charset="0"/>
                <a:ea typeface="Calibri" charset="0"/>
                <a:cs typeface="Calibri" charset="0"/>
              </a:rPr>
              <a:t>senior</a:t>
            </a:r>
            <a:endParaRPr lang="it-IT" sz="1300" i="1" dirty="0">
              <a:solidFill>
                <a:srgbClr val="E4C964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76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it-IT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Contatti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38124" y="1939925"/>
            <a:ext cx="3333751" cy="3022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La pagina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consente inoltre di facilitare l’interazione con il cittadino attraverso due strumenti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dedicati: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pulsante;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post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messaggio</a:t>
            </a:r>
          </a:p>
          <a:p>
            <a:pPr marL="0" indent="0" algn="just">
              <a:buNone/>
            </a:pP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pulsante appare sotto l’immagine di copertina e può essere personalizzato per promuovere un’azione specifica, per esempio contattare la pubblica amministrazione.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l="16820" t="8577" r="16352"/>
          <a:stretch/>
        </p:blipFill>
        <p:spPr>
          <a:xfrm>
            <a:off x="3571875" y="1939925"/>
            <a:ext cx="5448300" cy="311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0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it-IT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Contatti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38124" y="1939925"/>
            <a:ext cx="8753476" cy="10128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Il post messaggio aggiunge invece un pulsante “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Invia un messaggio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” ai normali elementi di un post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(descrizione, immagine, link). I messaggi privati non sostituiscono e non hanno lo stesso valore della posta elettronica certificata: devono pertanto essere usati con cautela rendendone espliciti i limiti. 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24823" b="31457"/>
          <a:stretch/>
        </p:blipFill>
        <p:spPr>
          <a:xfrm>
            <a:off x="1695450" y="3061647"/>
            <a:ext cx="6129037" cy="249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4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it-IT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Post multilingua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38124" y="1939925"/>
            <a:ext cx="4581526" cy="10128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 post sulla pagina possono essere programmati in modo che la pubblicazione rispetti il calendario contenuti definito dalla redazione, e possono essere inseriti una sola volta in più lingue diverse, lasciando che sia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a mostrare la versione corrispondente alla lingua degli utenti della pagina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Gli elementi personalizzabili di una pagina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includono anche le sezioni visualizzate sulla barra laterale sinistra, generalmente “Post”, “Video”, “Foto”, “Informazioni” e “Persone a cui piace” la pagina.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l="38435" r="11678"/>
          <a:stretch/>
        </p:blipFill>
        <p:spPr>
          <a:xfrm>
            <a:off x="4819650" y="2044800"/>
            <a:ext cx="4067175" cy="34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2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Scrivere su </a:t>
            </a:r>
            <a:r>
              <a:rPr lang="it-IT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38123" y="1939926"/>
            <a:ext cx="8534401" cy="584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Gli utenti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, come quelli web, non leggono interamente i post pubblicati, ma procedono a saltelli con lo sguardo sulla pagina, concentrandosi sulle zone che catturano la loro attenzione, di solito riconducibili alle prime parole di un post e agli elementi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grafici.</a:t>
            </a:r>
          </a:p>
          <a:p>
            <a:pPr marL="0" indent="0" algn="just">
              <a:buNone/>
            </a:pP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Scrivere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presuppone pertanto una buona consapevolezza di questi modelli di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lettura.</a:t>
            </a:r>
          </a:p>
          <a:p>
            <a:pPr marL="0" indent="0" algn="just">
              <a:buNone/>
            </a:pP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buon post per </a:t>
            </a:r>
            <a:r>
              <a:rPr lang="it-IT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è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scritto con parole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semplici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dirette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è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breve e può funzionare da contenuto </a:t>
            </a:r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autonomo</a:t>
            </a:r>
          </a:p>
          <a:p>
            <a:pPr algn="just"/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invita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alla lettura del testo di approfondimento segnalato da un link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Lo stile di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ha la forma del parlare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comune: semplicità, brevità, precisione e leggerezza.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21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Videotutorial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38123" y="1939926"/>
            <a:ext cx="8534401" cy="584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Videotutorial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delle operazioni: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Creazione Pagina;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Impostazione info di base;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Panoramica funzioni avanzate.</a:t>
            </a:r>
          </a:p>
        </p:txBody>
      </p:sp>
    </p:spTree>
    <p:extLst>
      <p:ext uri="{BB962C8B-B14F-4D97-AF65-F5344CB8AC3E}">
        <p14:creationId xmlns:p14="http://schemas.microsoft.com/office/powerpoint/2010/main" val="58621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2">
            <a:extLst>
              <a:ext uri="{FF2B5EF4-FFF2-40B4-BE49-F238E27FC236}">
                <a16:creationId xmlns:a16="http://schemas.microsoft.com/office/drawing/2014/main" id="{519EFBFD-6419-C748-A718-5B251A4F9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2752909"/>
            <a:ext cx="726598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sz="3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Grazie per l’attenzione!</a:t>
            </a:r>
          </a:p>
          <a:p>
            <a:endParaRPr lang="it-IT" sz="35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it-IT" dirty="0" smtClean="0">
                <a:solidFill>
                  <a:srgbClr val="E4C964"/>
                </a:solidFill>
                <a:latin typeface="Calibri" charset="0"/>
                <a:ea typeface="Calibri" charset="0"/>
                <a:cs typeface="Calibri" charset="0"/>
              </a:rPr>
              <a:t>carmineabate1980@gmail.com</a:t>
            </a:r>
            <a:endParaRPr lang="it-IT" sz="1200" i="1" dirty="0">
              <a:solidFill>
                <a:srgbClr val="E4C964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48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19780"/>
            <a:ext cx="8229600" cy="44459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C9E7456-B5BC-1F40-A7CF-16741082E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64379"/>
            <a:ext cx="8229600" cy="3687392"/>
          </a:xfrm>
        </p:spPr>
        <p:txBody>
          <a:bodyPr>
            <a:no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La pagina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Configurazione di base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Opzioni avanzate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Suggerimenti per la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scrittura</a:t>
            </a:r>
          </a:p>
          <a:p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Videotutorial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62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it-IT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La </a:t>
            </a:r>
            <a:r>
              <a:rPr lang="it-IT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Pagina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C9E7456-B5BC-1F40-A7CF-16741082E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831028"/>
            <a:ext cx="4381500" cy="36873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Pagina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Unica soluzione ufficialmente raccomandata per la presenza di un Ente pubblico.</a:t>
            </a:r>
          </a:p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Evitare l’utilizzo di profili privati e Gruppi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Configurazione di base: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Nome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pagina</a:t>
            </a:r>
          </a:p>
          <a:p>
            <a:pPr lvl="1"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Categoria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Descrizione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525" y="1937862"/>
            <a:ext cx="4383106" cy="347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9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it-IT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Nome e info di base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47650" y="1825625"/>
            <a:ext cx="8524875" cy="29083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Secondo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 Termini di servizio, i nomi delle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pagine: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devono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rifletterne esattamente il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contenuto;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possono essere composti esclusivamente da termini generici (per es. solo «comune» o «scuola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»);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possono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usare le lettere maiuscole senza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abusarne;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possono includere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simboli;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possono includere le parole «fan» o «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ufficiale»;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possono includere descrizioni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inutili.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19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it-IT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Nome utente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47650" y="1825625"/>
            <a:ext cx="8524875" cy="29083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Particolare attenzione deve essere prestata alla definizione del “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nome utente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” della pagina, che genera un URL personalizzato memorizzabile e di facile comprensione da parte degli utenti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r="20757"/>
          <a:stretch/>
        </p:blipFill>
        <p:spPr>
          <a:xfrm>
            <a:off x="1745679" y="2652810"/>
            <a:ext cx="5652642" cy="1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8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it-IT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Grafica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47650" y="1825625"/>
            <a:ext cx="8639175" cy="29083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Anche l’inserimento della grafica, la “foto del profilo” e l’“immagine di copertina”, richiede il rispetto di alcuni accorgimenti: oltre all’uso di immagini di dimensioni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appropriate;</a:t>
            </a:r>
          </a:p>
          <a:p>
            <a:pPr marL="0" indent="0" algn="just">
              <a:buNone/>
            </a:pP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È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consigliabile non utilizzare elementi testuali nella grafica o fare in modo che questi non occupino più del 20% dello spazio totale a disposizione sull’immagine, che sarà altrimenti penalizzata se utilizzata come illustrazione per l’inserzione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sponsorizzata.</a:t>
            </a:r>
          </a:p>
          <a:p>
            <a:pPr marL="0" indent="0" algn="just">
              <a:buNone/>
            </a:pPr>
            <a:r>
              <a:rPr lang="it-IT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potrebbe infatti considerare l’immagine inappropriata in quanto contraria ai Termini di servizio. </a:t>
            </a:r>
          </a:p>
        </p:txBody>
      </p:sp>
    </p:spTree>
    <p:extLst>
      <p:ext uri="{BB962C8B-B14F-4D97-AF65-F5344CB8AC3E}">
        <p14:creationId xmlns:p14="http://schemas.microsoft.com/office/powerpoint/2010/main" val="365786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it-IT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Visibilità </a:t>
            </a:r>
            <a:r>
              <a:rPr lang="it-IT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it-IT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pubblicazione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7175" y="1951920"/>
            <a:ext cx="4124325" cy="29083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Una volta creata la pagina, si consiglia di renderla invisibile in modo da poterla personalizzare e arricchire di contenuti prima della reale pubblicazione e apertura ai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cittadini.</a:t>
            </a:r>
          </a:p>
          <a:p>
            <a:pPr marL="0" indent="0" algn="just">
              <a:buNone/>
            </a:pP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farlo è sufficiente cliccare su “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Impostazioni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” &gt; “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Visibilità Pagina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” e spuntare l’opzione “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Nascondi la Pagina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”, che renderà la pagina temporaneamente visibile al solo amministratore.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l="36915" r="8408"/>
          <a:stretch/>
        </p:blipFill>
        <p:spPr>
          <a:xfrm>
            <a:off x="4467225" y="1916753"/>
            <a:ext cx="4457700" cy="29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5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it-IT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Opzioni Pagina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38125" y="1739900"/>
            <a:ext cx="5238750" cy="29083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L’elenco di impostazioni consigliate include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disabilitare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 post di terzi sulla propria pagina (opzione “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Post delle persone che visitano la Pagina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”);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attivare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il “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Filtro volgarità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” per bloccare automaticamente i commenti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offensivi;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Consentire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la selezione del pubblico della sezione Notizie e le opzioni di visibilità dei post (opzione “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Pubblico della sezione notizie e visibilità dei post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”);</a:t>
            </a: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Quest’ultima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impostazione renderà possibile, se necessario, personalizzare il contenuto sulla base del pubblico di riferimento (per es. studenti, pensionati, ecc.).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l="24648" r="23363"/>
          <a:stretch/>
        </p:blipFill>
        <p:spPr>
          <a:xfrm>
            <a:off x="5544239" y="2164404"/>
            <a:ext cx="3390211" cy="291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E175BA-42E8-3C43-A361-225FB8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6430"/>
            <a:ext cx="8229600" cy="44459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it-IT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Amministratore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38124" y="1939925"/>
            <a:ext cx="8734425" cy="8699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È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consigliabile aggiungere un altro amministratore della pagina attraverso la funzione “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Assegna un nuovo ruolo nella Pagina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”, che possa intervenire in caso di indisponibilità del primo.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t="6317" b="13988"/>
          <a:stretch/>
        </p:blipFill>
        <p:spPr>
          <a:xfrm>
            <a:off x="495599" y="2809875"/>
            <a:ext cx="8152801" cy="290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793</Words>
  <Application>Microsoft Office PowerPoint</Application>
  <PresentationFormat>Presentazione su schermo (4:3)</PresentationFormat>
  <Paragraphs>70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di Office</vt:lpstr>
      <vt:lpstr>Presentazione standard di PowerPoint</vt:lpstr>
      <vt:lpstr>Agenda</vt:lpstr>
      <vt:lpstr>Facebook - La Pagina</vt:lpstr>
      <vt:lpstr>Facebook – Nome e info di base</vt:lpstr>
      <vt:lpstr>Facebook - Nome utente</vt:lpstr>
      <vt:lpstr>Facebook - Grafica</vt:lpstr>
      <vt:lpstr>Facebook – Visibilità pre pubblicazione</vt:lpstr>
      <vt:lpstr>Facebook – Opzioni Pagina</vt:lpstr>
      <vt:lpstr>Facebook – Amministratore</vt:lpstr>
      <vt:lpstr>Facebook – Contatti</vt:lpstr>
      <vt:lpstr>Facebook – Contatti</vt:lpstr>
      <vt:lpstr>Facebook – Post multilingua</vt:lpstr>
      <vt:lpstr>Scrivere su Facebook</vt:lpstr>
      <vt:lpstr>Videotutorial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di Microsoft Office</dc:creator>
  <cp:lastModifiedBy>CA</cp:lastModifiedBy>
  <cp:revision>139</cp:revision>
  <dcterms:created xsi:type="dcterms:W3CDTF">2019-07-29T09:27:18Z</dcterms:created>
  <dcterms:modified xsi:type="dcterms:W3CDTF">2021-05-23T15:57:48Z</dcterms:modified>
</cp:coreProperties>
</file>