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8.jpeg" ContentType="image/jpeg"/>
  <Override PartName="/ppt/media/image5.jpeg" ContentType="image/jpeg"/>
  <Override PartName="/ppt/media/image11.jpeg" ContentType="image/jpeg"/>
  <Override PartName="/ppt/media/image2.png" ContentType="image/png"/>
  <Override PartName="/ppt/media/image3.jpeg" ContentType="image/jpeg"/>
  <Override PartName="/ppt/media/image16.png" ContentType="image/png"/>
  <Override PartName="/ppt/media/image4.jpeg" ContentType="image/jpeg"/>
  <Override PartName="/ppt/media/image6.png" ContentType="image/png"/>
  <Override PartName="/ppt/media/image7.png" ContentType="image/png"/>
  <Override PartName="/ppt/media/image14.png" ContentType="image/png"/>
  <Override PartName="/ppt/media/image10.jpeg" ContentType="image/jpeg"/>
  <Override PartName="/ppt/media/image12.png" ContentType="image/png"/>
  <Override PartName="/ppt/media/image9.png" ContentType="image/png"/>
  <Override PartName="/ppt/media/image13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B295AD-59DE-47C0-A852-96EBC8D9E24E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14/01/21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1C1EFBA-7F28-4DFB-85F1-CABD2DE0E52A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55237D2-AD4B-4AC7-BB7E-801258895CFF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14/01/21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494B16D-2168-4DEB-82E8-B6B518E993F1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99640" y="1776240"/>
            <a:ext cx="7265520" cy="40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Percorsi di avvicinamento ai progetti e servizi per le persone con disabilità e le loro famiglie </a:t>
            </a:r>
            <a:endParaRPr b="0" lang="it-IT" sz="2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Pre-post Emergenza COVID-19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600" spc="-1" strike="noStrike" u="sng">
                <a:solidFill>
                  <a:srgbClr val="ffffff"/>
                </a:solidFill>
                <a:uFillTx/>
                <a:latin typeface="Calibri"/>
                <a:ea typeface="Calibri"/>
              </a:rPr>
              <a:t>Video - tutorial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500" spc="-1" strike="noStrike">
                <a:solidFill>
                  <a:srgbClr val="e4c964"/>
                </a:solidFill>
                <a:latin typeface="Calibri"/>
                <a:ea typeface="Calibri"/>
              </a:rPr>
              <a:t>Dott.sa Valentina Cesarano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500" spc="-1" strike="noStrike">
                <a:solidFill>
                  <a:srgbClr val="ffd966"/>
                </a:solidFill>
                <a:latin typeface="Times New Roman"/>
                <a:ea typeface="Times New Roman"/>
              </a:rPr>
              <a:t>Psicologa, Psicoterapeuta di gruppo - Consulente per la progettazione e formazione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it-IT" sz="1500" spc="-1" strike="noStrike">
                <a:solidFill>
                  <a:srgbClr val="ffd966"/>
                </a:solidFill>
                <a:latin typeface="Times New Roman"/>
                <a:ea typeface="Times New Roman"/>
              </a:rPr>
              <a:t>Formatrice Studiare Sviluppo</a:t>
            </a:r>
            <a:endParaRPr b="0" lang="it-IT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it-IT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914400" y="15505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APPROFONDIMENTO SULLA CAA</a:t>
            </a:r>
            <a:br/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Comunicazione Aumentativa Alternativa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Picture 2" descr="Lente Di Ingrandimento 6 Luci Led Luce Illuminazione X2 X4 Pile AA Ufficio  479 | eBay"/>
          <p:cNvPicPr/>
          <p:nvPr/>
        </p:nvPicPr>
        <p:blipFill>
          <a:blip r:embed="rId2"/>
          <a:stretch/>
        </p:blipFill>
        <p:spPr>
          <a:xfrm>
            <a:off x="493200" y="1550520"/>
            <a:ext cx="842400" cy="628200"/>
          </a:xfrm>
          <a:prstGeom prst="rect">
            <a:avLst/>
          </a:prstGeom>
          <a:ln>
            <a:noFill/>
          </a:ln>
        </p:spPr>
      </p:pic>
      <p:pic>
        <p:nvPicPr>
          <p:cNvPr id="85" name="Picture 4" descr="L'uso della comunicazione aumentativa alternativa (CAA) nelle scuole –  Informare un'H"/>
          <p:cNvPicPr/>
          <p:nvPr/>
        </p:nvPicPr>
        <p:blipFill>
          <a:blip r:embed="rId3"/>
          <a:stretch/>
        </p:blipFill>
        <p:spPr>
          <a:xfrm>
            <a:off x="914400" y="2719800"/>
            <a:ext cx="3142800" cy="2647440"/>
          </a:xfrm>
          <a:prstGeom prst="rect">
            <a:avLst/>
          </a:prstGeom>
          <a:ln>
            <a:noFill/>
          </a:ln>
        </p:spPr>
      </p:pic>
      <p:pic>
        <p:nvPicPr>
          <p:cNvPr id="86" name="Picture 6" descr="La comunicazione Aumentativa e Alternativa per l'autismo - Co.Meta"/>
          <p:cNvPicPr/>
          <p:nvPr/>
        </p:nvPicPr>
        <p:blipFill>
          <a:blip r:embed="rId4"/>
          <a:stretch/>
        </p:blipFill>
        <p:spPr>
          <a:xfrm>
            <a:off x="5214960" y="2719800"/>
            <a:ext cx="2738160" cy="258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1380960"/>
            <a:ext cx="8229240" cy="209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DEFINIZIONE E APPLICAZIONE DELLA CAA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52600" y="1950480"/>
            <a:ext cx="7886520" cy="4102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30303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30303"/>
                </a:solidFill>
                <a:latin typeface="Calibri"/>
              </a:rPr>
              <a:t>La </a:t>
            </a:r>
            <a:r>
              <a:rPr b="1" lang="it-IT" sz="2000" spc="-1" strike="noStrike">
                <a:solidFill>
                  <a:srgbClr val="203864"/>
                </a:solidFill>
                <a:latin typeface="Calibri"/>
              </a:rPr>
              <a:t>Comunicazione Aumentativa Alternativa</a:t>
            </a:r>
            <a:r>
              <a:rPr b="1" lang="it-IT" sz="2000" spc="-1" strike="noStrike">
                <a:solidFill>
                  <a:srgbClr val="2f5597"/>
                </a:solidFill>
                <a:latin typeface="Calibri"/>
              </a:rPr>
              <a:t> </a:t>
            </a:r>
            <a:r>
              <a:rPr b="0" lang="it-IT" sz="2000" spc="-1" strike="noStrike">
                <a:solidFill>
                  <a:srgbClr val="030303"/>
                </a:solidFill>
                <a:latin typeface="Calibri"/>
              </a:rPr>
              <a:t>è un approccio che offre una modalità alternativa a chi, oltre ad avere un deficit della comunicazione verbale a causa di patologie congenite o acquisite, presenta anche deficit cognitivi più o meno severi.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30303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30303"/>
                </a:solidFill>
                <a:latin typeface="Calibri"/>
              </a:rPr>
              <a:t>La </a:t>
            </a:r>
            <a:r>
              <a:rPr b="1" lang="it-IT" sz="2000" spc="-1" strike="noStrike">
                <a:solidFill>
                  <a:srgbClr val="203864"/>
                </a:solidFill>
                <a:latin typeface="Calibri"/>
              </a:rPr>
              <a:t>CAA è tutto l'insieme di strategie, strumenti e tecniche</a:t>
            </a:r>
            <a:r>
              <a:rPr b="0" lang="it-IT" sz="2000" spc="-1" strike="noStrike">
                <a:solidFill>
                  <a:srgbClr val="030303"/>
                </a:solidFill>
                <a:latin typeface="Calibri"/>
              </a:rPr>
              <a:t> messe in atto in ambito clinico e sociale per garantire la comunicazione alle persone che non possono esprimersi verbalmente.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b="0" lang="it-IT" sz="2000" spc="-1" strike="noStrike">
                <a:solidFill>
                  <a:srgbClr val="030303"/>
                </a:solidFill>
                <a:latin typeface="Calibri"/>
              </a:rPr>
              <a:t>Consiste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nell’associare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le immagini alle parole o concetti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b="0" lang="it-IT" sz="2000" spc="-1" strike="noStrike">
                <a:solidFill>
                  <a:srgbClr val="030303"/>
                </a:solidFill>
                <a:latin typeface="Calibri"/>
              </a:rPr>
              <a:t>da esprimere di frequente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1380960"/>
            <a:ext cx="8229240" cy="209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LE TABELLE E GLI AUSILI PER LA CAA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28560" y="1706040"/>
            <a:ext cx="7886520" cy="4102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b="0" lang="it-IT" sz="1800" spc="-1" strike="noStrike">
                <a:solidFill>
                  <a:srgbClr val="030303"/>
                </a:solidFill>
                <a:latin typeface="Calibri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2" descr="prima tabella"/>
          <p:cNvPicPr/>
          <p:nvPr/>
        </p:nvPicPr>
        <p:blipFill>
          <a:blip r:embed="rId2"/>
          <a:stretch/>
        </p:blipFill>
        <p:spPr>
          <a:xfrm>
            <a:off x="457200" y="1878480"/>
            <a:ext cx="3895920" cy="368712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4686480" y="2950560"/>
            <a:ext cx="436752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203864"/>
                </a:solidFill>
                <a:latin typeface="Calibri"/>
              </a:rPr>
              <a:t>IMMAGINI E SIMBOLI PER COMUNICARE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mamma, papà, sorella, andare, fare, caffè, cucchiaio, zucchero, albergo, dormire, felice, triste, ancora.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4353480" y="2070720"/>
            <a:ext cx="43675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</a:rPr>
              <a:t>TABELLE CARTACEE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1380960"/>
            <a:ext cx="8229240" cy="209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GLI AUSILI INFORMATICI </a:t>
            </a:r>
            <a:br/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E TECNOLOGICI PER LA CAA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070880" y="2376720"/>
            <a:ext cx="4615560" cy="38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Può essere utile il </a:t>
            </a:r>
            <a:r>
              <a:rPr b="1" lang="it-IT" sz="2400" spc="-1" strike="noStrike">
                <a:solidFill>
                  <a:srgbClr val="ff0000"/>
                </a:solidFill>
                <a:latin typeface="Calibri"/>
              </a:rPr>
              <a:t>supporto di tecnologie 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elettroniche ed informatiche.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Permettono la progettazione e la stampa di </a:t>
            </a:r>
            <a:r>
              <a:rPr b="1" lang="it-IT" sz="2400" spc="-1" strike="noStrike">
                <a:solidFill>
                  <a:srgbClr val="ff0000"/>
                </a:solidFill>
                <a:latin typeface="Calibri"/>
              </a:rPr>
              <a:t>tabelle personalizzabili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it-IT" sz="2400" spc="-1" strike="noStrike">
              <a:latin typeface="Arial"/>
            </a:endParaRPr>
          </a:p>
        </p:txBody>
      </p:sp>
      <p:pic>
        <p:nvPicPr>
          <p:cNvPr id="96" name="Picture 4" descr="Comunicazione Aumentativa CAA: schede d'esempio"/>
          <p:cNvPicPr/>
          <p:nvPr/>
        </p:nvPicPr>
        <p:blipFill>
          <a:blip r:embed="rId2"/>
          <a:stretch/>
        </p:blipFill>
        <p:spPr>
          <a:xfrm>
            <a:off x="927360" y="2376720"/>
            <a:ext cx="2005920" cy="1496520"/>
          </a:xfrm>
          <a:prstGeom prst="rect">
            <a:avLst/>
          </a:prstGeom>
          <a:ln>
            <a:noFill/>
          </a:ln>
        </p:spPr>
      </p:pic>
      <p:pic>
        <p:nvPicPr>
          <p:cNvPr id="97" name="Picture 6" descr="Comunicazione Aumentativa ed Alternativa - Ausili Tecnologici"/>
          <p:cNvPicPr/>
          <p:nvPr/>
        </p:nvPicPr>
        <p:blipFill>
          <a:blip r:embed="rId3"/>
          <a:stretch/>
        </p:blipFill>
        <p:spPr>
          <a:xfrm>
            <a:off x="927360" y="4138560"/>
            <a:ext cx="1824840" cy="158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485720"/>
            <a:ext cx="8229240" cy="209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LA CAA A DISTANZA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4" descr="Immagine senza didascalia"/>
          <p:cNvPicPr/>
          <p:nvPr/>
        </p:nvPicPr>
        <p:blipFill>
          <a:blip r:embed="rId2"/>
          <a:stretch/>
        </p:blipFill>
        <p:spPr>
          <a:xfrm>
            <a:off x="457200" y="4244040"/>
            <a:ext cx="7987320" cy="134892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457200" y="2103120"/>
            <a:ext cx="822924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</a:rPr>
              <a:t>I servizi e gli operatori si sono riorganizzati con sessioni tematiche a distanza utilizzando la CAA con i bambini/e,ragazzi/e con disabilità. 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</a:rPr>
              <a:t>Al momento dove c’è minore possibilità di condividere spazi, si alternano interventi in presenza con interventi a distanza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2167920" y="3551760"/>
            <a:ext cx="459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0000"/>
                </a:solidFill>
                <a:latin typeface="Calibri"/>
              </a:rPr>
              <a:t>Esempio di tematica sull’ ambiente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695600"/>
            <a:ext cx="8229240" cy="209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3200" spc="-1" strike="noStrike">
                <a:solidFill>
                  <a:srgbClr val="ff0000"/>
                </a:solidFill>
                <a:latin typeface="Calibri"/>
              </a:rPr>
              <a:t>LA CAA PER «INCLUDERE» CHI HA BISOGNI COMUNICATIVI COMPLESSI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2011680" y="2361240"/>
            <a:ext cx="5055120" cy="306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775440" y="2045520"/>
            <a:ext cx="7265520" cy="30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r>
              <a:rPr b="0" lang="it-IT" sz="3500" spc="-1" strike="noStrike">
                <a:solidFill>
                  <a:srgbClr val="ffffff"/>
                </a:solidFill>
                <a:latin typeface="Calibri"/>
                <a:ea typeface="Calibri"/>
              </a:rPr>
              <a:t>Grazie per l’attenzione</a:t>
            </a:r>
            <a:r>
              <a:rPr b="0" lang="it-IT" sz="3200" spc="-1" strike="noStrike">
                <a:solidFill>
                  <a:srgbClr val="ffffff"/>
                </a:solidFill>
                <a:latin typeface="Calibri"/>
                <a:ea typeface="Calibri"/>
              </a:rPr>
              <a:t>!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e4c964"/>
                </a:solidFill>
                <a:latin typeface="Calibri"/>
                <a:ea typeface="Calibri"/>
              </a:rPr>
              <a:t>Valentina Cesarano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1800" spc="-1" strike="noStrike">
                <a:solidFill>
                  <a:srgbClr val="e4c964"/>
                </a:solidFill>
                <a:latin typeface="Calibri"/>
                <a:ea typeface="Calibri"/>
              </a:rPr>
              <a:t>valentinacesarano7@gmail.com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Application>LibreOffice/6.4.2.2$MacOSX_X86_64 LibreOffice_project/4e471d8c02c9c90f512f7f9ead8875b57fcb1ec3</Application>
  <Words>179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2019-07-29T09:27:18Z</dcterms:created>
  <dc:creator>Utente di Microsoft Office</dc:creator>
  <dc:description/>
  <dc:language>it-IT</dc:language>
  <cp:lastModifiedBy/>
  <dcterms:modified xsi:type="dcterms:W3CDTF">2021-01-14T14:46:15Z</dcterms:modified>
  <cp:revision>34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