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ObSMZRXzljRXIVt7BvSdr59I6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C57ED-5AEE-49F0-BC24-500B0F5AC289}" v="2" dt="2021-01-11T13:27:15.281"/>
  </p1510:revLst>
</p1510:revInfo>
</file>

<file path=ppt/tableStyles.xml><?xml version="1.0" encoding="utf-8"?>
<a:tblStyleLst xmlns:a="http://schemas.openxmlformats.org/drawingml/2006/main" def="{D73D6E13-D855-4078-AE20-6024F8E142B7}">
  <a:tblStyle styleId="{D73D6E13-D855-4078-AE20-6024F8E142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VALENTINA" userId="cf83f415412121fc" providerId="LiveId" clId="{703C57ED-5AEE-49F0-BC24-500B0F5AC289}"/>
    <pc:docChg chg="custSel modSld">
      <pc:chgData name="VALENTINA VALENTINA" userId="cf83f415412121fc" providerId="LiveId" clId="{703C57ED-5AEE-49F0-BC24-500B0F5AC289}" dt="2021-01-11T13:38:12.122" v="56" actId="6549"/>
      <pc:docMkLst>
        <pc:docMk/>
      </pc:docMkLst>
      <pc:sldChg chg="addSp delSp modSp mod">
        <pc:chgData name="VALENTINA VALENTINA" userId="cf83f415412121fc" providerId="LiveId" clId="{703C57ED-5AEE-49F0-BC24-500B0F5AC289}" dt="2021-01-11T13:38:12.122" v="56" actId="6549"/>
        <pc:sldMkLst>
          <pc:docMk/>
          <pc:sldMk cId="0" sldId="257"/>
        </pc:sldMkLst>
        <pc:spChg chg="add mod">
          <ac:chgData name="VALENTINA VALENTINA" userId="cf83f415412121fc" providerId="LiveId" clId="{703C57ED-5AEE-49F0-BC24-500B0F5AC289}" dt="2021-01-11T13:38:12.122" v="56" actId="6549"/>
          <ac:spMkLst>
            <pc:docMk/>
            <pc:sldMk cId="0" sldId="257"/>
            <ac:spMk id="4" creationId="{9D193D82-CF3A-4260-8C86-12ADEFE47BFC}"/>
          </ac:spMkLst>
        </pc:spChg>
        <pc:spChg chg="mod">
          <ac:chgData name="VALENTINA VALENTINA" userId="cf83f415412121fc" providerId="LiveId" clId="{703C57ED-5AEE-49F0-BC24-500B0F5AC289}" dt="2021-01-11T13:25:25.456" v="14" actId="1076"/>
          <ac:spMkLst>
            <pc:docMk/>
            <pc:sldMk cId="0" sldId="257"/>
            <ac:spMk id="123" creationId="{00000000-0000-0000-0000-000000000000}"/>
          </ac:spMkLst>
        </pc:spChg>
        <pc:spChg chg="del mod">
          <ac:chgData name="VALENTINA VALENTINA" userId="cf83f415412121fc" providerId="LiveId" clId="{703C57ED-5AEE-49F0-BC24-500B0F5AC289}" dt="2021-01-11T13:25:20.197" v="13" actId="478"/>
          <ac:spMkLst>
            <pc:docMk/>
            <pc:sldMk cId="0" sldId="257"/>
            <ac:spMk id="124" creationId="{00000000-0000-0000-0000-000000000000}"/>
          </ac:spMkLst>
        </pc:spChg>
      </pc:sldChg>
      <pc:sldChg chg="modSp mod">
        <pc:chgData name="VALENTINA VALENTINA" userId="cf83f415412121fc" providerId="LiveId" clId="{703C57ED-5AEE-49F0-BC24-500B0F5AC289}" dt="2021-01-11T13:27:33.661" v="25" actId="115"/>
        <pc:sldMkLst>
          <pc:docMk/>
          <pc:sldMk cId="0" sldId="258"/>
        </pc:sldMkLst>
        <pc:graphicFrameChg chg="mod modGraphic">
          <ac:chgData name="VALENTINA VALENTINA" userId="cf83f415412121fc" providerId="LiveId" clId="{703C57ED-5AEE-49F0-BC24-500B0F5AC289}" dt="2021-01-11T13:27:33.661" v="25" actId="115"/>
          <ac:graphicFrameMkLst>
            <pc:docMk/>
            <pc:sldMk cId="0" sldId="258"/>
            <ac:graphicFrameMk id="131" creationId="{00000000-0000-0000-0000-000000000000}"/>
          </ac:graphicFrameMkLst>
        </pc:graphicFrameChg>
      </pc:sldChg>
      <pc:sldChg chg="modSp mod">
        <pc:chgData name="VALENTINA VALENTINA" userId="cf83f415412121fc" providerId="LiveId" clId="{703C57ED-5AEE-49F0-BC24-500B0F5AC289}" dt="2021-01-11T13:28:40.411" v="28" actId="20577"/>
        <pc:sldMkLst>
          <pc:docMk/>
          <pc:sldMk cId="0" sldId="259"/>
        </pc:sldMkLst>
        <pc:spChg chg="mod">
          <ac:chgData name="VALENTINA VALENTINA" userId="cf83f415412121fc" providerId="LiveId" clId="{703C57ED-5AEE-49F0-BC24-500B0F5AC289}" dt="2021-01-11T13:28:40.411" v="28" actId="20577"/>
          <ac:spMkLst>
            <pc:docMk/>
            <pc:sldMk cId="0" sldId="259"/>
            <ac:spMk id="138" creationId="{00000000-0000-0000-0000-000000000000}"/>
          </ac:spMkLst>
        </pc:spChg>
      </pc:sldChg>
      <pc:sldChg chg="modSp mod">
        <pc:chgData name="VALENTINA VALENTINA" userId="cf83f415412121fc" providerId="LiveId" clId="{703C57ED-5AEE-49F0-BC24-500B0F5AC289}" dt="2021-01-11T13:31:56.272" v="50" actId="20577"/>
        <pc:sldMkLst>
          <pc:docMk/>
          <pc:sldMk cId="0" sldId="262"/>
        </pc:sldMkLst>
        <pc:spChg chg="mod">
          <ac:chgData name="VALENTINA VALENTINA" userId="cf83f415412121fc" providerId="LiveId" clId="{703C57ED-5AEE-49F0-BC24-500B0F5AC289}" dt="2021-01-11T13:31:56.272" v="50" actId="20577"/>
          <ac:spMkLst>
            <pc:docMk/>
            <pc:sldMk cId="0" sldId="262"/>
            <ac:spMk id="16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2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3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4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5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6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subTitle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subTitle" idx="1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body" idx="4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body" idx="2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3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4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5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6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subTitle" idx="1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899640" y="5384160"/>
            <a:ext cx="6624360" cy="27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E4E4E4"/>
                </a:solidFill>
                <a:latin typeface="Calibri"/>
                <a:ea typeface="Calibri"/>
                <a:cs typeface="Calibri"/>
                <a:sym typeface="Calibri"/>
              </a:rPr>
              <a:t>Roma| Gennaio 2020 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833040" y="1661760"/>
            <a:ext cx="7696800" cy="45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Vivere e gestire la disabilità nelle famiglie durante l’emergenza Covid-19:  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ostacoli e risorse nei servizi e nei progetti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i="0" u="none" strike="noStrike" cap="none">
                <a:solidFill>
                  <a:srgbClr val="E4C964"/>
                </a:solidFill>
                <a:latin typeface="Calibri"/>
                <a:ea typeface="Calibri"/>
                <a:cs typeface="Calibri"/>
                <a:sym typeface="Calibri"/>
              </a:rPr>
              <a:t>Dott.sa Valentina Cesarano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u="none" strike="noStrike" cap="none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Psicologa, Psicoterapeuta di gruppo - Consulente per la progettazione e formazione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it-IT" sz="1500" b="0" i="1" u="none" strike="noStrike" cap="none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Formatrice Studiare Sviluppo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/>
          <p:nvPr/>
        </p:nvSpPr>
        <p:spPr>
          <a:xfrm>
            <a:off x="419040" y="1092960"/>
            <a:ext cx="8867520" cy="67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276120" y="1325520"/>
            <a:ext cx="8867520" cy="8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L’EMERGENZA COVID- POSSIBILITA’ PER RIPENSARE I PROGETTI DI INCLUSIONE SCOLASTICA E SOCIALE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0" descr="opere d'arte liceo enzo ross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560" y="2362320"/>
            <a:ext cx="5570640" cy="14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264240" y="3984120"/>
            <a:ext cx="878184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Un caso virtuoso: </a:t>
            </a:r>
            <a:r>
              <a:rPr lang="it-IT" sz="24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Liceo Artistico E. Rossi</a:t>
            </a:r>
            <a:r>
              <a:rPr lang="it-IT" sz="2400" b="0" i="0" u="none" strike="noStrike" cap="non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 (RM)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1" u="none" strike="noStrike" cap="non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studenti con disabilità a scuola insieme ai compagni più grandi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1" u="none" strike="noStrike" cap="non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 per recuperare e valorizzare le opere d'arte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/>
          <p:nvPr/>
        </p:nvSpPr>
        <p:spPr>
          <a:xfrm>
            <a:off x="1187640" y="2752920"/>
            <a:ext cx="7265520" cy="133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Grazie per l’attenzione!</a:t>
            </a:r>
            <a:endParaRPr sz="3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1187640" y="3783960"/>
            <a:ext cx="457164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E4C964"/>
                </a:solidFill>
                <a:latin typeface="Calibri"/>
                <a:ea typeface="Calibri"/>
                <a:cs typeface="Calibri"/>
                <a:sym typeface="Calibri"/>
              </a:rPr>
              <a:t>Dott.sa Valentina Cesarano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valentinacesarano7@gmail.com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457380" y="1369545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b="0" i="0" u="none" strike="noStrike" cap="none" dirty="0"/>
            </a:br>
            <a:br>
              <a:rPr lang="it-IT" sz="1800" b="0" i="0" u="none" strike="noStrike" cap="none" dirty="0"/>
            </a:br>
            <a:br>
              <a:rPr lang="it-IT" sz="1800" b="0" i="0" u="none" strike="noStrike" cap="none" dirty="0"/>
            </a:br>
            <a:r>
              <a:rPr lang="it-IT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STRUTTURAZIONE DEL WEBINAR</a:t>
            </a:r>
            <a:br>
              <a:rPr lang="it-IT" sz="1800" b="0" i="0" u="none" strike="noStrike" cap="none" dirty="0"/>
            </a:br>
            <a:br>
              <a:rPr lang="it-IT" sz="1800" b="0" i="0" u="none" strike="noStrike" cap="none" dirty="0"/>
            </a:br>
            <a:br>
              <a:rPr lang="it-IT" sz="1800" b="0" i="0" u="none" strike="noStrike" cap="none" dirty="0"/>
            </a:b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193D82-CF3A-4260-8C86-12ADEFE47BFC}"/>
              </a:ext>
            </a:extLst>
          </p:cNvPr>
          <p:cNvSpPr txBox="1"/>
          <p:nvPr/>
        </p:nvSpPr>
        <p:spPr>
          <a:xfrm>
            <a:off x="654656" y="1813785"/>
            <a:ext cx="80319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/>
              <a:t>DEFINIZIONE E DIFFERENZE NEI TERMINI LEGATI ALLA DISABILITA’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/>
              <a:t>I SERVIZI LEGATI ALLE FAMIGLIE E AI BAMBINI CON DISABILITA’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/>
              <a:t>I SERVIZI NELLE VARIE FASI DELL’EMERGENZA COVID-19</a:t>
            </a:r>
          </a:p>
          <a:p>
            <a:r>
              <a:rPr lang="it-IT" sz="1800" dirty="0"/>
              <a:t> - TESTIMONIANZA VIDEO (PRESIDENTE ASS. VOLONTARIATO)</a:t>
            </a:r>
          </a:p>
          <a:p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/>
              <a:t>LA SCUOLA E LA DISABILITA’ NELLA PANDEMIA</a:t>
            </a:r>
          </a:p>
          <a:p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/>
              <a:t>PROGETTI DI INCLUSIONE SOCIO-LAVORATIVA</a:t>
            </a:r>
          </a:p>
          <a:p>
            <a:r>
              <a:rPr lang="it-IT" sz="1800" dirty="0"/>
              <a:t>- TESTIMONINZA VIDEO (PRESIDENTE COOP.</a:t>
            </a:r>
            <a:r>
              <a:rPr lang="it-IT" sz="1800"/>
              <a:t>SOCIALE)</a:t>
            </a:r>
            <a:endParaRPr lang="it-IT" sz="1800" dirty="0"/>
          </a:p>
          <a:p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381960" y="1468080"/>
            <a:ext cx="8229240" cy="15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 PAROLE DELLA DISABILITA’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1368000" y="1800000"/>
            <a:ext cx="6264000" cy="100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it-IT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Handicap” e “Disabilità” non sono sinonimi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Google Shape;131;p3"/>
          <p:cNvGraphicFramePr/>
          <p:nvPr>
            <p:extLst>
              <p:ext uri="{D42A27DB-BD31-4B8C-83A1-F6EECF244321}">
                <p14:modId xmlns:p14="http://schemas.microsoft.com/office/powerpoint/2010/main" val="103287330"/>
              </p:ext>
            </p:extLst>
          </p:nvPr>
        </p:nvGraphicFramePr>
        <p:xfrm>
          <a:off x="381960" y="2703960"/>
          <a:ext cx="8229600" cy="3108970"/>
        </p:xfrm>
        <a:graphic>
          <a:graphicData uri="http://schemas.openxmlformats.org/drawingml/2006/table">
            <a:tbl>
              <a:tblPr>
                <a:noFill/>
                <a:tableStyleId>{D73D6E13-D855-4078-AE20-6024F8E142B7}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 dirty="0">
                          <a:solidFill>
                            <a:srgbClr val="2A6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Menomazione</a:t>
                      </a: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Perdita o anormalità </a:t>
                      </a: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u="none" strike="noStrike" cap="none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una struttura o di una funzione fisiologica/anatomica/</a:t>
                      </a: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u="none" strike="noStrike" cap="none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psicologica</a:t>
                      </a: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2A6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Disabilità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u="none" strike="noStrike" cap="none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Limitazione/perdita della capacità di fare un’attività nel modo considerato normale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Conseguenza pratica della menomazione</a:t>
                      </a:r>
                      <a:r>
                        <a:rPr lang="it-IT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 dirty="0">
                          <a:solidFill>
                            <a:srgbClr val="2A6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Handicap</a:t>
                      </a: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Svantaggio sociale</a:t>
                      </a:r>
                      <a:r>
                        <a:rPr lang="it-IT" sz="1800" b="0" u="none" strike="noStrike" cap="none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vissuto da una persona a seguito di una disabilità o menomazione; </a:t>
                      </a:r>
                      <a:r>
                        <a:rPr lang="it-IT" sz="1800" dirty="0">
                          <a:solidFill>
                            <a:srgbClr val="333333"/>
                          </a:solidFill>
                        </a:rPr>
                        <a:t>si </a:t>
                      </a:r>
                      <a:r>
                        <a:rPr lang="it-IT" sz="18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riscontra quindi solo nel caso in cui le </a:t>
                      </a:r>
                      <a:r>
                        <a:rPr lang="it-IT" sz="1800" u="sng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condizioni esterne</a:t>
                      </a:r>
                      <a:r>
                        <a:rPr lang="it-IT" sz="18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siano di ostacolo per la vita della persona.</a:t>
                      </a:r>
                      <a:endParaRPr sz="1800" b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/>
        </p:nvSpPr>
        <p:spPr>
          <a:xfrm>
            <a:off x="542880" y="127728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PERSONA CON DISABILITA’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 descr="linguaggio corretto per parlare di disabilità: terminologia più rispetto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8040" y="2003760"/>
            <a:ext cx="3247560" cy="12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219600" y="3308837"/>
            <a:ext cx="8924400" cy="316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 centro la </a:t>
            </a:r>
            <a:r>
              <a:rPr lang="it-IT" sz="2800" b="1" i="1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persona</a:t>
            </a:r>
            <a:r>
              <a:rPr lang="it-IT" sz="2800" b="0" i="1" u="sng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l</a:t>
            </a: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sua condizione viene dopo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1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Persona con disabilità</a:t>
            </a:r>
            <a:r>
              <a:rPr lang="it-IT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it-I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Termine corretto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Convenzione Internazionale sui diritti delle persone con disabilità, 2006 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Ratificata dall’Italia nel 2009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457200" y="140220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PAROLE «CHE FANNO BENE»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267160" y="2321280"/>
            <a:ext cx="2514240" cy="9522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738360" y="4228200"/>
            <a:ext cx="16855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it-IT" sz="18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PERSONA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57200" y="3936600"/>
            <a:ext cx="2514240" cy="9522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5762520" y="2624400"/>
            <a:ext cx="16855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it-IT" sz="18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ABILITA</a:t>
            </a:r>
            <a:r>
              <a:rPr lang="it-IT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838920" y="4235760"/>
            <a:ext cx="16855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it-IT" sz="18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INCLUSIONE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6524640" y="3956400"/>
            <a:ext cx="2514240" cy="9522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324000" y="2178360"/>
            <a:ext cx="2514240" cy="9522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907200" y="2439720"/>
            <a:ext cx="16855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DIVERSITA’</a:t>
            </a:r>
            <a:endParaRPr sz="1800" b="0" i="0" u="none" strike="noStrike" cap="none">
              <a:solidFill>
                <a:srgbClr val="2A6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728880" y="3545640"/>
            <a:ext cx="16855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ESISTENZA</a:t>
            </a:r>
            <a:endParaRPr sz="1800" b="0" i="0" u="none" strike="noStrike" cap="none">
              <a:solidFill>
                <a:srgbClr val="2A6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3164760" y="3234240"/>
            <a:ext cx="2514240" cy="9522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/>
        </p:nvSpPr>
        <p:spPr>
          <a:xfrm>
            <a:off x="760680" y="1569240"/>
            <a:ext cx="8229240" cy="67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b="0" i="0" u="none" strike="noStrike" cap="none"/>
            </a:br>
            <a:r>
              <a:rPr lang="it-IT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DISABILITA’ INTELLETTIVE</a:t>
            </a:r>
            <a:br>
              <a:rPr lang="it-IT" sz="1800" b="0" i="0" u="none" strike="noStrike" cap="none"/>
            </a:b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638280" y="2821680"/>
            <a:ext cx="8229240" cy="24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 u="sng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Funzionamento intellettivo significativamente al di sotto della media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651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∙"/>
            </a:pPr>
            <a:r>
              <a:rPr lang="it-IT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Limitazioni del </a:t>
            </a:r>
            <a:r>
              <a:rPr lang="it-IT" sz="2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funzionamento adattivo </a:t>
            </a:r>
            <a:r>
              <a:rPr lang="it-IT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(comunicazione, autocontrollo, abilità sociali, autonomia personale)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651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∙"/>
            </a:pPr>
            <a:r>
              <a:rPr lang="it-IT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Dimostrata necessità di supporto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 descr="Lente Di Ingrandimento 6 Luci Led Luce Illuminazione X2 X4 Pile AA Ufficio  479 | e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40" y="1512000"/>
            <a:ext cx="1425960" cy="103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457200" y="277416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Dipartimenti dedicati alla </a:t>
            </a:r>
            <a:r>
              <a:rPr lang="it-IT" sz="2400" b="0" i="1" u="none" strike="noStrike" cap="none" dirty="0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presa in cura 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 persone con disabilità presso le Aziende Sanitarie a livello Regionale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Strutture residenziali e semi-residenziali (c.d. Centri Diurni) a carattere socio-assistenziale, socio-educativo, polifunzionale, socio-occupazionale, sanitario e socio-sanitario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operatori e professionisti sanitari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varie funzioni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19040" y="1092960"/>
            <a:ext cx="8867520" cy="67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7" descr="Spostamenti in auto e persone con disabilità: 5 cose da sapere - ClubAlfa.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444320"/>
            <a:ext cx="1789200" cy="115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/>
          <p:nvPr/>
        </p:nvSpPr>
        <p:spPr>
          <a:xfrm>
            <a:off x="2694960" y="1444320"/>
            <a:ext cx="5743080" cy="9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SERVIZI A SUPPORTO DELLE PERSONE CON DISABILITA E DELLE FAMIGLIE 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/>
        </p:nvSpPr>
        <p:spPr>
          <a:xfrm>
            <a:off x="770760" y="3513960"/>
            <a:ext cx="7732800" cy="20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Fase I</a:t>
            </a:r>
            <a:r>
              <a:rPr lang="it-I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Ripensamento e riprogrammazione attività dei servizi </a:t>
            </a:r>
            <a:r>
              <a:rPr lang="it-IT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mediante la tecnologia - a casa delle famiglie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Fase II</a:t>
            </a:r>
            <a:r>
              <a:rPr lang="it-IT" sz="2400" b="0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t-I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progressivo </a:t>
            </a:r>
            <a:r>
              <a:rPr lang="it-IT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riavvicinamento</a:t>
            </a:r>
            <a:r>
              <a:rPr lang="it-I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degli operatori per interventi domiciliari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419040" y="1092960"/>
            <a:ext cx="8867520" cy="67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4114800" y="1544400"/>
            <a:ext cx="4779360" cy="137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SERVIZI PER LE PERSONE CON DISABILITA’ DURANTE L’EMERGENZA COVID-19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8" descr="Coronavirus, sostegno a distanza per alunni disabili: così lavoreranno gli  Oepa, ex A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60" y="1494360"/>
            <a:ext cx="2882520" cy="16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/>
        </p:nvSpPr>
        <p:spPr>
          <a:xfrm>
            <a:off x="360000" y="365688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Prevista la </a:t>
            </a:r>
            <a:r>
              <a:rPr lang="it-IT" sz="24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frequenza in presenza</a:t>
            </a:r>
            <a:r>
              <a:rPr lang="it-I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alunni con disabilità, DSA, BES (Bisogni Educativi Speciali) nonostante la DAD/DID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Previsti insegnanti di sostegno e assistenti specialistici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E’ necessario ripensare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nuove forme di inclusione scolastica e sociale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419040" y="1092960"/>
            <a:ext cx="8867520" cy="67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209520" y="1296720"/>
            <a:ext cx="886752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SCUOLA – BAMBINI/RAGAZZI – DISABILITA’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9" descr="Informa disAbile » Coronavirus e scuola: «Bocciate mia figlia. E' disabile  e non ha più visto un insegnante da marzo»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160" y="1979280"/>
            <a:ext cx="2399040" cy="133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/>
          <p:nvPr/>
        </p:nvSpPr>
        <p:spPr>
          <a:xfrm>
            <a:off x="947880" y="1979280"/>
            <a:ext cx="2714400" cy="142848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1143720" y="2316240"/>
            <a:ext cx="233316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DIVERSE DISABILITA’ DIVERSI BISOGNI</a:t>
            </a:r>
            <a:endParaRPr sz="1800" b="0" i="0" u="none" strike="noStrike" cap="none">
              <a:solidFill>
                <a:srgbClr val="2A6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484</Words>
  <Application>Microsoft Office PowerPoint</Application>
  <PresentationFormat>Presentazione su schermo (4:3)</PresentationFormat>
  <Paragraphs>80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Noto Sans Symbols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VALENTINA VALENTINA</cp:lastModifiedBy>
  <cp:revision>1</cp:revision>
  <dcterms:created xsi:type="dcterms:W3CDTF">2019-07-29T09:27:18Z</dcterms:created>
  <dcterms:modified xsi:type="dcterms:W3CDTF">2021-01-11T13:38:43Z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